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1"/>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42" r:id="rId23"/>
    <p:sldId id="343" r:id="rId24"/>
    <p:sldId id="320" r:id="rId25"/>
    <p:sldId id="355" r:id="rId26"/>
    <p:sldId id="354" r:id="rId27"/>
    <p:sldId id="322" r:id="rId28"/>
    <p:sldId id="323" r:id="rId29"/>
    <p:sldId id="325" r:id="rId30"/>
    <p:sldId id="344" r:id="rId31"/>
    <p:sldId id="345" r:id="rId32"/>
    <p:sldId id="346" r:id="rId33"/>
    <p:sldId id="347" r:id="rId34"/>
    <p:sldId id="348" r:id="rId35"/>
    <p:sldId id="349" r:id="rId36"/>
    <p:sldId id="350" r:id="rId37"/>
    <p:sldId id="351" r:id="rId38"/>
    <p:sldId id="313" r:id="rId39"/>
    <p:sldId id="314" r:id="rId40"/>
    <p:sldId id="339" r:id="rId41"/>
    <p:sldId id="340" r:id="rId42"/>
    <p:sldId id="341" r:id="rId43"/>
    <p:sldId id="353" r:id="rId44"/>
    <p:sldId id="338" r:id="rId45"/>
    <p:sldId id="326" r:id="rId46"/>
    <p:sldId id="327" r:id="rId47"/>
    <p:sldId id="328" r:id="rId48"/>
    <p:sldId id="358" r:id="rId49"/>
    <p:sldId id="273" r:id="rId50"/>
  </p:sldIdLst>
  <p:sldSz cx="9144000" cy="5143500" type="screen16x9"/>
  <p:notesSz cx="6858000" cy="9144000"/>
  <p:embeddedFontLst>
    <p:embeddedFont>
      <p:font typeface="Abril Fatface" panose="02000503000000020003" pitchFamily="2" charset="77"/>
      <p:regular r:id="rId52"/>
    </p:embeddedFont>
    <p:embeddedFont>
      <p:font typeface="Arimo" panose="020B0604020202020204" pitchFamily="34" charset="0"/>
      <p:regular r:id="rId53"/>
      <p:bold r:id="rId54"/>
      <p:italic r:id="rId55"/>
      <p:boldItalic r:id="rId56"/>
    </p:embeddedFont>
    <p:embeddedFont>
      <p:font typeface="Audiowide" panose="02000503000000020004" pitchFamily="2" charset="0"/>
      <p:regular r:id="rId57"/>
    </p:embeddedFont>
    <p:embeddedFont>
      <p:font typeface="Playfair Display" pitchFamily="2" charset="77"/>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42"/>
            <p14:sldId id="343"/>
            <p14:sldId id="320"/>
            <p14:sldId id="355"/>
            <p14:sldId id="354"/>
            <p14:sldId id="322"/>
            <p14:sldId id="323"/>
            <p14:sldId id="325"/>
            <p14:sldId id="344"/>
            <p14:sldId id="345"/>
            <p14:sldId id="346"/>
            <p14:sldId id="347"/>
            <p14:sldId id="348"/>
            <p14:sldId id="349"/>
            <p14:sldId id="350"/>
            <p14:sldId id="351"/>
          </p14:sldIdLst>
        </p14:section>
        <p14:section name="Phase 3" id="{BD6B4D84-35D4-A946-9AC0-D12671365FFC}">
          <p14:sldIdLst>
            <p14:sldId id="313"/>
          </p14:sldIdLst>
        </p14:section>
        <p14:section name="Phase 4" id="{F9AF6317-6A6A-2D4F-8081-0818DD4C07D5}">
          <p14:sldIdLst>
            <p14:sldId id="314"/>
            <p14:sldId id="339"/>
            <p14:sldId id="340"/>
            <p14:sldId id="341"/>
            <p14:sldId id="353"/>
            <p14:sldId id="338"/>
            <p14:sldId id="326"/>
            <p14:sldId id="327"/>
            <p14:sldId id="328"/>
            <p14:sldId id="35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236"/>
  </p:normalViewPr>
  <p:slideViewPr>
    <p:cSldViewPr snapToGrid="0">
      <p:cViewPr varScale="1">
        <p:scale>
          <a:sx n="129" d="100"/>
          <a:sy n="129" d="100"/>
        </p:scale>
        <p:origin x="20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3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56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897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156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53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66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76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3487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56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83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9220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234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93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78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8705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07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25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02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7752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83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9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3" r:id="rId9"/>
    <p:sldLayoutId id="2147483664" r:id="rId10"/>
    <p:sldLayoutId id="2147483666" r:id="rId11"/>
    <p:sldLayoutId id="2147483672"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github.com/Durgnan/HCI-Design-Challenge/blob/master/Poster_Group29.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urgnan/HCI-Design-Challenge/blob/master/Poster_Group29.pdf" TargetMode="External"/><Relationship Id="rId7" Type="http://schemas.openxmlformats.org/officeDocument/2006/relationships/hyperlink" Target="https://trello.com/invite/b/qM78iMAf/ATTIbc746927ea16d5207e4f71d1fe03ff8b2D52B4EB/hci-design-challenge"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hyperlink" Target="https://www.figma.com/file/YhKZ5LF2XnbotgVpVQ4H3q/HCI-Project?type=design&amp;node-id=0%3A1&amp;mode=design&amp;t=XsImr00raZrUR1bO-1" TargetMode="External"/><Relationship Id="rId5" Type="http://schemas.openxmlformats.org/officeDocument/2006/relationships/hyperlink" Target="https://miro.com/app/board/uXjVNTDfrpo=/?share_link_id=263768480081" TargetMode="External"/><Relationship Id="rId4" Type="http://schemas.openxmlformats.org/officeDocument/2006/relationships/hyperlink" Target="https://github.com/Durgnan/HCI-Design-Challeng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descr="A white outline of two heads with arrows around them&#10;&#10;Description automatically generated">
            <a:extLst>
              <a:ext uri="{FF2B5EF4-FFF2-40B4-BE49-F238E27FC236}">
                <a16:creationId xmlns:a16="http://schemas.microsoft.com/office/drawing/2014/main" id="{F9A0EC3D-7ABD-4260-B3C7-27BD00E09C78}"/>
              </a:ext>
            </a:extLst>
          </p:cNvPr>
          <p:cNvPicPr>
            <a:picLocks noChangeAspect="1"/>
          </p:cNvPicPr>
          <p:nvPr/>
        </p:nvPicPr>
        <p:blipFill>
          <a:blip r:embed="rId3"/>
          <a:stretch>
            <a:fillRect/>
          </a:stretch>
        </p:blipFill>
        <p:spPr>
          <a:xfrm>
            <a:off x="1045993" y="858580"/>
            <a:ext cx="1270800" cy="1270800"/>
          </a:xfrm>
          <a:prstGeom prst="rect">
            <a:avLst/>
          </a:prstGeom>
        </p:spPr>
      </p:pic>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KWh/m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Ideation</a:t>
            </a:r>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Research &amp; </a:t>
            </a:r>
            <a:r>
              <a:rPr lang="en" dirty="0"/>
              <a:t>Empathize</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 name="Picture 16" descr="A light bulb with a check mark inside&#10;&#10;Description automatically generated">
            <a:extLst>
              <a:ext uri="{FF2B5EF4-FFF2-40B4-BE49-F238E27FC236}">
                <a16:creationId xmlns:a16="http://schemas.microsoft.com/office/drawing/2014/main" id="{C2AE73DD-2306-9469-EF06-B3E271864662}"/>
              </a:ext>
            </a:extLst>
          </p:cNvPr>
          <p:cNvPicPr>
            <a:picLocks noChangeAspect="1"/>
          </p:cNvPicPr>
          <p:nvPr/>
        </p:nvPicPr>
        <p:blipFill>
          <a:blip r:embed="rId3"/>
          <a:stretch>
            <a:fillRect/>
          </a:stretch>
        </p:blipFill>
        <p:spPr>
          <a:xfrm>
            <a:off x="2451253" y="1363958"/>
            <a:ext cx="575901" cy="575901"/>
          </a:xfrm>
          <a:prstGeom prst="rect">
            <a:avLst/>
          </a:prstGeom>
        </p:spPr>
      </p:pic>
      <p:pic>
        <p:nvPicPr>
          <p:cNvPr id="26" name="Picture 25" descr="A white outline of two heads with arrows around them&#10;&#10;Description automatically generated">
            <a:extLst>
              <a:ext uri="{FF2B5EF4-FFF2-40B4-BE49-F238E27FC236}">
                <a16:creationId xmlns:a16="http://schemas.microsoft.com/office/drawing/2014/main" id="{E08EDD9A-B3D6-4868-106E-9ED0ED5DF853}"/>
              </a:ext>
            </a:extLst>
          </p:cNvPr>
          <p:cNvPicPr>
            <a:picLocks noChangeAspect="1"/>
          </p:cNvPicPr>
          <p:nvPr/>
        </p:nvPicPr>
        <p:blipFill>
          <a:blip r:embed="rId4"/>
          <a:stretch>
            <a:fillRect/>
          </a:stretch>
        </p:blipFill>
        <p:spPr>
          <a:xfrm>
            <a:off x="6115678" y="1356246"/>
            <a:ext cx="576000" cy="576000"/>
          </a:xfrm>
          <a:prstGeom prst="rect">
            <a:avLst/>
          </a:prstGeom>
        </p:spPr>
      </p:pic>
      <p:pic>
        <p:nvPicPr>
          <p:cNvPr id="30" name="Picture 29" descr="A white line drawing of a folder&#10;&#10;Description automatically generated">
            <a:extLst>
              <a:ext uri="{FF2B5EF4-FFF2-40B4-BE49-F238E27FC236}">
                <a16:creationId xmlns:a16="http://schemas.microsoft.com/office/drawing/2014/main" id="{A1D6E0B3-F9CD-B8D7-EC4F-ED819EEAA2B7}"/>
              </a:ext>
            </a:extLst>
          </p:cNvPr>
          <p:cNvPicPr>
            <a:picLocks noChangeAspect="1"/>
          </p:cNvPicPr>
          <p:nvPr/>
        </p:nvPicPr>
        <p:blipFill>
          <a:blip r:embed="rId5"/>
          <a:stretch>
            <a:fillRect/>
          </a:stretch>
        </p:blipFill>
        <p:spPr>
          <a:xfrm>
            <a:off x="2447636" y="3079749"/>
            <a:ext cx="576000" cy="576000"/>
          </a:xfrm>
          <a:prstGeom prst="rect">
            <a:avLst/>
          </a:prstGeom>
        </p:spPr>
      </p:pic>
      <p:pic>
        <p:nvPicPr>
          <p:cNvPr id="32" name="Picture 31" descr="A clipboard with a pen and check marks&#10;&#10;Description automatically generated">
            <a:extLst>
              <a:ext uri="{FF2B5EF4-FFF2-40B4-BE49-F238E27FC236}">
                <a16:creationId xmlns:a16="http://schemas.microsoft.com/office/drawing/2014/main" id="{ADD71CF3-AA25-540E-40D5-45D9E46304E3}"/>
              </a:ext>
            </a:extLst>
          </p:cNvPr>
          <p:cNvPicPr>
            <a:picLocks noChangeAspect="1"/>
          </p:cNvPicPr>
          <p:nvPr/>
        </p:nvPicPr>
        <p:blipFill>
          <a:blip r:embed="rId6"/>
          <a:stretch>
            <a:fillRect/>
          </a:stretch>
        </p:blipFill>
        <p:spPr>
          <a:xfrm>
            <a:off x="6129879" y="3071291"/>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Plantix, GardenTags,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Plantix and GardenTags.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user base for SunSync App system is diverse, attracting individuals dedicated to enhancing energy efficiency, environmental conservation, and farming productivity. The primary audience includes homeowners invested in solar energy, ranging from experienced solar panel users to those keen on minimizing their dependency on conventional energy sources. They are driven by the dual allure of economic gains from distributing excess energy and the ecological advantage of reducing carbon emissions.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Another distinct group within the user base includes gardeners and farmers, who are captivated by the system’s ability to use advanced IoT technology to track and bolster plant health. These users value concrete, information-based strategies to better their crop management and yield. The system’s gamified aspects are particularly appealing to those who relish a sense of competition and accomplishment, with real rewards for their active participation and successes in saving energy and enhancing their gardening practices.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278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This integrated approach caters to individuals who are not only tech-savvy but also have a strong sense of community involvement. They appreciate the concept of a collective energy distribution network that provides support to those in need. The platform is designed to resonate with users who are not just looking for new learning experiences, like improving gardening know-how, but are also inspired by a system that promotes sharing of expertise and resources within a supportive community network.</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703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a:p>
            <a:pPr marL="139700" indent="0" algn="l"/>
            <a:r>
              <a:rPr lang="en-US" sz="1100" dirty="0"/>
              <a:t>Even in urban areas where power cuts were fewer, the soaring expenses on energy remained a concern. Many households had solar panels, yet an abundance of surplus power was left unutilized. This realization sparked our team's initiative to channel this excess energy to those lacking reliable power access, offering it at a more affordable rate.</a:t>
            </a:r>
          </a:p>
          <a:p>
            <a:pPr algn="l"/>
            <a:endParaRPr lang="en-US" sz="1100" dirty="0"/>
          </a:p>
          <a:p>
            <a:pPr marL="139700" indent="0" algn="l"/>
            <a:r>
              <a:rPr lang="en-US" sz="1100" dirty="0"/>
              <a:t>Moreover, several team members with a keen interest in gardening and farming faced challenges in achieving consistent yields. Variations in soil nutrient content across their lands hindered their efforts. This highlighted the need for modern and reliable soil analysis methods to support agricultural </a:t>
            </a:r>
            <a:r>
              <a:rPr lang="en-GB" sz="1100" dirty="0"/>
              <a:t>endeavours</a:t>
            </a:r>
            <a:r>
              <a:rPr lang="en-US" sz="1100" dirty="0"/>
              <a:t>.</a:t>
            </a:r>
            <a:endParaRPr lang="en-IN" sz="11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1414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865883" y="201240"/>
            <a:ext cx="5748852"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 Ethnography cont.</a:t>
            </a:r>
            <a:endParaRPr dirty="0"/>
          </a:p>
        </p:txBody>
      </p:sp>
      <p:sp>
        <p:nvSpPr>
          <p:cNvPr id="737" name="Google Shape;737;p41"/>
          <p:cNvSpPr txBox="1">
            <a:spLocks noGrp="1"/>
          </p:cNvSpPr>
          <p:nvPr>
            <p:ph type="subTitle" idx="3"/>
          </p:nvPr>
        </p:nvSpPr>
        <p:spPr>
          <a:xfrm>
            <a:off x="2003400" y="846470"/>
            <a:ext cx="5137200" cy="1530000"/>
          </a:xfrm>
          <a:prstGeom prst="rect">
            <a:avLst/>
          </a:prstGeom>
        </p:spPr>
        <p:txBody>
          <a:bodyPr spcFirstLastPara="1" wrap="square" lIns="91425" tIns="91425" rIns="91425" bIns="91425" anchor="t" anchorCtr="0">
            <a:noAutofit/>
          </a:bodyPr>
          <a:lstStyle/>
          <a:p>
            <a:pPr marL="139700" indent="0" algn="l"/>
            <a:r>
              <a:rPr lang="en-US" sz="1100" dirty="0"/>
              <a:t>While conducting traditional Ethnography proved impractical due to the team's inability to visit India and Nigeria, we opted for Auto Ethnography based on our personal experiences. Our collaboration with individuals from both regions played a crucial role. A common trend emerged in the rural areas of both countries, revealing a significant dependence on grid power for daily necessities. This reliance resulted in frequent power interruptions and elevated expenses associated with conventional power sources such as coal and oils, notorious for their contribution to climate pollution. These challenges notably impacted the work and educational pursuits of individuals in these regions.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5267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5853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dirty="0"/>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1010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descr="A light bulb with a check mark inside&#10;&#10;Description automatically generated">
            <a:extLst>
              <a:ext uri="{FF2B5EF4-FFF2-40B4-BE49-F238E27FC236}">
                <a16:creationId xmlns:a16="http://schemas.microsoft.com/office/drawing/2014/main" id="{6FAA2C2D-46D4-3443-1A66-2058593D74AF}"/>
              </a:ext>
            </a:extLst>
          </p:cNvPr>
          <p:cNvPicPr>
            <a:picLocks noChangeAspect="1"/>
          </p:cNvPicPr>
          <p:nvPr/>
        </p:nvPicPr>
        <p:blipFill>
          <a:blip r:embed="rId3"/>
          <a:stretch>
            <a:fillRect/>
          </a:stretch>
        </p:blipFill>
        <p:spPr>
          <a:xfrm>
            <a:off x="1051482" y="853184"/>
            <a:ext cx="1213675" cy="1213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#1</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Ryomen Thakkar</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tretch/>
        </p:blipFill>
        <p:spPr>
          <a:xfrm>
            <a:off x="390343" y="1371750"/>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39</a:t>
            </a:r>
          </a:p>
          <a:p>
            <a:pPr algn="ctr"/>
            <a:r>
              <a:rPr lang="en-IN" dirty="0"/>
              <a:t>Gender: Male</a:t>
            </a:r>
          </a:p>
          <a:p>
            <a:pPr algn="ctr"/>
            <a:r>
              <a:rPr lang="en-IN" dirty="0"/>
              <a:t>Occupation: Farmer</a:t>
            </a:r>
          </a:p>
          <a:p>
            <a:pPr algn="ctr"/>
            <a:r>
              <a:rPr lang="en-IN" dirty="0"/>
              <a:t>Education: Uneducated</a:t>
            </a:r>
          </a:p>
          <a:p>
            <a:pPr algn="ctr"/>
            <a:r>
              <a:rPr lang="en-IN" dirty="0"/>
              <a:t>Birthplace: India</a:t>
            </a:r>
          </a:p>
          <a:p>
            <a:pPr algn="ctr"/>
            <a:r>
              <a:rPr lang="en-IN" dirty="0"/>
              <a:t>Location: Rural</a:t>
            </a:r>
          </a:p>
          <a:p>
            <a:pPr algn="ctr"/>
            <a:r>
              <a:rPr lang="en-IN" dirty="0"/>
              <a:t>Income: &lt; $4,000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1104395"/>
            <a:ext cx="6055200" cy="954107"/>
          </a:xfrm>
          <a:prstGeom prst="rect">
            <a:avLst/>
          </a:prstGeom>
          <a:noFill/>
        </p:spPr>
        <p:txBody>
          <a:bodyPr wrap="square" rtlCol="0">
            <a:spAutoFit/>
          </a:bodyPr>
          <a:lstStyle/>
          <a:p>
            <a:r>
              <a:rPr lang="en-IN" b="1" dirty="0"/>
              <a:t>Goals:</a:t>
            </a:r>
          </a:p>
          <a:p>
            <a:r>
              <a:rPr lang="en-IN" dirty="0"/>
              <a:t>To reduce reliance of the Grid Power.	</a:t>
            </a:r>
          </a:p>
          <a:p>
            <a:r>
              <a:rPr lang="en-US" dirty="0"/>
              <a:t>To Reduce reliability of traditional fuel sources is due escalating expenses.</a:t>
            </a:r>
            <a:endParaRPr lang="en-IN" dirty="0"/>
          </a:p>
          <a:p>
            <a:r>
              <a:rPr lang="en-IN" dirty="0"/>
              <a:t>Live more sustainable and environment friendly lifestyle.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2054514"/>
            <a:ext cx="6015601" cy="1384995"/>
          </a:xfrm>
          <a:prstGeom prst="rect">
            <a:avLst/>
          </a:prstGeom>
          <a:noFill/>
        </p:spPr>
        <p:txBody>
          <a:bodyPr wrap="square">
            <a:spAutoFit/>
          </a:bodyPr>
          <a:lstStyle/>
          <a:p>
            <a:r>
              <a:rPr lang="en-IN" b="1" dirty="0"/>
              <a:t>Needs:</a:t>
            </a:r>
          </a:p>
          <a:p>
            <a:r>
              <a:rPr lang="en-IN" dirty="0"/>
              <a:t>A reliable and affordable source of power.</a:t>
            </a:r>
          </a:p>
          <a:p>
            <a:r>
              <a:rPr lang="en-IN" dirty="0"/>
              <a:t>A user-friendly app that makes it easy to monitor their Soil Statistics in the area.</a:t>
            </a:r>
          </a:p>
          <a:p>
            <a:r>
              <a:rPr lang="en-IN" dirty="0"/>
              <a:t>Educational resources on solar power maintenance and troubleshooting in native languages</a:t>
            </a:r>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435520"/>
            <a:ext cx="6015602" cy="1169551"/>
          </a:xfrm>
          <a:prstGeom prst="rect">
            <a:avLst/>
          </a:prstGeom>
          <a:noFill/>
        </p:spPr>
        <p:txBody>
          <a:bodyPr wrap="square" rtlCol="0">
            <a:spAutoFit/>
          </a:bodyPr>
          <a:lstStyle/>
          <a:p>
            <a:r>
              <a:rPr lang="en-US" b="1" dirty="0"/>
              <a:t>Bio:</a:t>
            </a:r>
          </a:p>
          <a:p>
            <a:r>
              <a:rPr lang="en-US" dirty="0"/>
              <a:t>Ryomen, a 39-year-old farmer, needs to work day and night to achieve a good crop yield. However, frequent power cuts in his area result in less efficient farming practices, impacting his lifestyle significantly as farming serves as his primary source of income.</a:t>
            </a:r>
          </a:p>
        </p:txBody>
      </p:sp>
      <p:sp>
        <p:nvSpPr>
          <p:cNvPr id="19" name="Subtitle 18">
            <a:extLst>
              <a:ext uri="{FF2B5EF4-FFF2-40B4-BE49-F238E27FC236}">
                <a16:creationId xmlns:a16="http://schemas.microsoft.com/office/drawing/2014/main" id="{C6FACF0E-29D9-4DD7-CF01-8CC83E68455E}"/>
              </a:ext>
            </a:extLst>
          </p:cNvPr>
          <p:cNvSpPr>
            <a:spLocks noGrp="1"/>
          </p:cNvSpPr>
          <p:nvPr>
            <p:ph type="subTitle" idx="2"/>
          </p:nvPr>
        </p:nvSpPr>
        <p:spPr/>
        <p:txBody>
          <a:bodyPr/>
          <a:lstStyle/>
          <a:p>
            <a:r>
              <a:rPr lang="en-IN" dirty="0"/>
              <a:t>PERSONAS</a:t>
            </a:r>
          </a:p>
        </p:txBody>
      </p:sp>
    </p:spTree>
    <p:extLst>
      <p:ext uri="{BB962C8B-B14F-4D97-AF65-F5344CB8AC3E}">
        <p14:creationId xmlns:p14="http://schemas.microsoft.com/office/powerpoint/2010/main" val="396739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#2</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Gojo Adebayo</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390343" y="1456737"/>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45</a:t>
            </a:r>
          </a:p>
          <a:p>
            <a:pPr algn="ctr"/>
            <a:r>
              <a:rPr lang="en-IN" dirty="0"/>
              <a:t>Gender: Male</a:t>
            </a:r>
          </a:p>
          <a:p>
            <a:pPr algn="ctr"/>
            <a:r>
              <a:rPr lang="en-IN" dirty="0"/>
              <a:t>Occupation: Farmland Manager</a:t>
            </a:r>
          </a:p>
          <a:p>
            <a:pPr algn="ctr"/>
            <a:r>
              <a:rPr lang="en-IN" dirty="0"/>
              <a:t>Education: BSc Humanities</a:t>
            </a:r>
          </a:p>
          <a:p>
            <a:pPr algn="ctr"/>
            <a:r>
              <a:rPr lang="en-IN" dirty="0"/>
              <a:t>Birthplace: Nigeria</a:t>
            </a:r>
          </a:p>
          <a:p>
            <a:pPr algn="ctr"/>
            <a:r>
              <a:rPr lang="en-IN" dirty="0"/>
              <a:t>Location: Rural</a:t>
            </a:r>
          </a:p>
          <a:p>
            <a:pPr algn="ctr"/>
            <a:r>
              <a:rPr lang="en-IN" dirty="0"/>
              <a:t>Income:  $9,000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979684"/>
            <a:ext cx="6055200" cy="954107"/>
          </a:xfrm>
          <a:prstGeom prst="rect">
            <a:avLst/>
          </a:prstGeom>
          <a:noFill/>
        </p:spPr>
        <p:txBody>
          <a:bodyPr wrap="square" rtlCol="0">
            <a:spAutoFit/>
          </a:bodyPr>
          <a:lstStyle/>
          <a:p>
            <a:r>
              <a:rPr lang="en-US" b="1" dirty="0"/>
              <a:t>Goals: </a:t>
            </a:r>
          </a:p>
          <a:p>
            <a:r>
              <a:rPr lang="en-US" dirty="0"/>
              <a:t>To avoid relying on the grid due to inconsistent and expensive power, and instead, utilize other renewable sources to maximize profits.</a:t>
            </a:r>
          </a:p>
          <a:p>
            <a:r>
              <a:rPr lang="en-US" dirty="0"/>
              <a:t>To have a passive source of income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1900581"/>
            <a:ext cx="6015601" cy="1815882"/>
          </a:xfrm>
          <a:prstGeom prst="rect">
            <a:avLst/>
          </a:prstGeom>
          <a:noFill/>
        </p:spPr>
        <p:txBody>
          <a:bodyPr wrap="square">
            <a:spAutoFit/>
          </a:bodyPr>
          <a:lstStyle/>
          <a:p>
            <a:r>
              <a:rPr lang="en-US" b="1" dirty="0"/>
              <a:t>Needs:</a:t>
            </a:r>
          </a:p>
          <a:p>
            <a:r>
              <a:rPr lang="en-US" dirty="0"/>
              <a:t>A method to utilize solar energy for the farm, enhancing efficiency, and maximizing profits.</a:t>
            </a:r>
          </a:p>
          <a:p>
            <a:r>
              <a:rPr lang="en-US" dirty="0"/>
              <a:t>An app that simplifies energy usage and monitoring of crops across the land.</a:t>
            </a:r>
          </a:p>
          <a:p>
            <a:r>
              <a:rPr lang="en-US" dirty="0"/>
              <a:t>Reliable support and services provided by the app developers for solar equipment.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28398" y="3512649"/>
            <a:ext cx="6015602" cy="1169551"/>
          </a:xfrm>
          <a:prstGeom prst="rect">
            <a:avLst/>
          </a:prstGeom>
          <a:noFill/>
        </p:spPr>
        <p:txBody>
          <a:bodyPr wrap="square" rtlCol="0">
            <a:spAutoFit/>
          </a:bodyPr>
          <a:lstStyle/>
          <a:p>
            <a:r>
              <a:rPr lang="en-US" b="1" dirty="0">
                <a:latin typeface="+mn-lt"/>
              </a:rPr>
              <a:t>Bio:</a:t>
            </a:r>
          </a:p>
          <a:p>
            <a:r>
              <a:rPr lang="en-US" b="0" i="0" dirty="0">
                <a:effectLst/>
                <a:latin typeface="+mn-lt"/>
              </a:rPr>
              <a:t>Gojo , 45, manages a family-owned agricultural land spanning several acres. </a:t>
            </a:r>
            <a:r>
              <a:rPr lang="en-US" dirty="0">
                <a:latin typeface="+mn-lt"/>
              </a:rPr>
              <a:t>H</a:t>
            </a:r>
            <a:r>
              <a:rPr lang="en-US" b="0" i="0" dirty="0">
                <a:effectLst/>
                <a:latin typeface="+mn-lt"/>
              </a:rPr>
              <a:t>e leases sections of his land to tenant farmers for seasonal cultivation of various crops. Managing the land and ensuring its profitability are crucial aspects of his responsibilities.</a:t>
            </a:r>
            <a:endParaRPr lang="en-US" dirty="0">
              <a:latin typeface="+mn-lt"/>
            </a:endParaRPr>
          </a:p>
        </p:txBody>
      </p:sp>
    </p:spTree>
    <p:extLst>
      <p:ext uri="{BB962C8B-B14F-4D97-AF65-F5344CB8AC3E}">
        <p14:creationId xmlns:p14="http://schemas.microsoft.com/office/powerpoint/2010/main" val="128147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#3</a:t>
            </a:r>
          </a:p>
        </p:txBody>
      </p:sp>
      <p:sp>
        <p:nvSpPr>
          <p:cNvPr id="7" name="TextBox 6">
            <a:extLst>
              <a:ext uri="{FF2B5EF4-FFF2-40B4-BE49-F238E27FC236}">
                <a16:creationId xmlns:a16="http://schemas.microsoft.com/office/drawing/2014/main" id="{1F29A9BF-53FF-FA8D-EC96-2A53270BF015}"/>
              </a:ext>
            </a:extLst>
          </p:cNvPr>
          <p:cNvSpPr txBox="1"/>
          <p:nvPr/>
        </p:nvSpPr>
        <p:spPr>
          <a:xfrm>
            <a:off x="544174" y="2808522"/>
            <a:ext cx="1742400" cy="307777"/>
          </a:xfrm>
          <a:prstGeom prst="rect">
            <a:avLst/>
          </a:prstGeom>
          <a:noFill/>
        </p:spPr>
        <p:txBody>
          <a:bodyPr wrap="square" rtlCol="0">
            <a:spAutoFit/>
          </a:bodyPr>
          <a:lstStyle/>
          <a:p>
            <a:pPr algn="ctr"/>
            <a:r>
              <a:rPr lang="en-IN" dirty="0"/>
              <a:t>Maki Sharma</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452718"/>
            <a:ext cx="1800000" cy="1201916"/>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25</a:t>
            </a:r>
          </a:p>
          <a:p>
            <a:pPr algn="ctr"/>
            <a:r>
              <a:rPr lang="en-IN" dirty="0"/>
              <a:t>Gender: Female</a:t>
            </a:r>
          </a:p>
          <a:p>
            <a:pPr algn="ctr"/>
            <a:r>
              <a:rPr lang="en-IN" dirty="0"/>
              <a:t>Occupation: Software Developer</a:t>
            </a:r>
          </a:p>
          <a:p>
            <a:pPr algn="ctr"/>
            <a:r>
              <a:rPr lang="en-IN" dirty="0"/>
              <a:t>Education: MSc Computer Science</a:t>
            </a:r>
          </a:p>
          <a:p>
            <a:pPr algn="ctr"/>
            <a:r>
              <a:rPr lang="en-IN" dirty="0"/>
              <a:t>Birthplace: India</a:t>
            </a:r>
          </a:p>
          <a:p>
            <a:pPr algn="ctr"/>
            <a:r>
              <a:rPr lang="en-IN" dirty="0"/>
              <a:t>Location: Urban</a:t>
            </a:r>
          </a:p>
          <a:p>
            <a:pPr algn="ctr"/>
            <a:r>
              <a:rPr lang="en-IN" dirty="0"/>
              <a:t>Income: $29,000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1" y="1055855"/>
            <a:ext cx="6055200" cy="954107"/>
          </a:xfrm>
          <a:prstGeom prst="rect">
            <a:avLst/>
          </a:prstGeom>
          <a:noFill/>
        </p:spPr>
        <p:txBody>
          <a:bodyPr wrap="square" rtlCol="0">
            <a:spAutoFit/>
          </a:bodyPr>
          <a:lstStyle/>
          <a:p>
            <a:r>
              <a:rPr lang="en-IN" b="1" dirty="0"/>
              <a:t>Goals:</a:t>
            </a:r>
            <a:endParaRPr lang="en-US" b="1" dirty="0"/>
          </a:p>
          <a:p>
            <a:r>
              <a:rPr lang="en-US" dirty="0"/>
              <a:t>Reduce environmental impact from the use of traditional fuel sources.</a:t>
            </a:r>
          </a:p>
          <a:p>
            <a:r>
              <a:rPr lang="en-US" dirty="0"/>
              <a:t>Generate additional income from surplus solar energy.</a:t>
            </a:r>
          </a:p>
          <a:p>
            <a:r>
              <a:rPr lang="en-US" dirty="0"/>
              <a:t>Contribute to the Solar Power Sharing movement.</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3999" y="2008303"/>
            <a:ext cx="6015601" cy="1600438"/>
          </a:xfrm>
          <a:prstGeom prst="rect">
            <a:avLst/>
          </a:prstGeom>
          <a:noFill/>
        </p:spPr>
        <p:txBody>
          <a:bodyPr wrap="square">
            <a:spAutoFit/>
          </a:bodyPr>
          <a:lstStyle/>
          <a:p>
            <a:r>
              <a:rPr lang="en-US" b="1" dirty="0"/>
              <a:t>Needs:</a:t>
            </a:r>
          </a:p>
          <a:p>
            <a:r>
              <a:rPr lang="en-US" dirty="0"/>
              <a:t>An advanced app offering reliable and precise information on solar power consumption and sharing.</a:t>
            </a:r>
          </a:p>
          <a:p>
            <a:r>
              <a:rPr lang="en-US" dirty="0"/>
              <a:t>A platform which provides easy access to power and light for individuals during power cuts.</a:t>
            </a:r>
          </a:p>
          <a:p>
            <a:r>
              <a:rPr lang="en-US" dirty="0"/>
              <a:t>An opportunity to participate in the sustainable energy usage movement.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1" y="3386205"/>
            <a:ext cx="6015602" cy="1384995"/>
          </a:xfrm>
          <a:prstGeom prst="rect">
            <a:avLst/>
          </a:prstGeom>
          <a:noFill/>
        </p:spPr>
        <p:txBody>
          <a:bodyPr wrap="square" rtlCol="0">
            <a:spAutoFit/>
          </a:bodyPr>
          <a:lstStyle/>
          <a:p>
            <a:r>
              <a:rPr lang="en-US" b="1" dirty="0"/>
              <a:t>Bio:</a:t>
            </a:r>
          </a:p>
          <a:p>
            <a:r>
              <a:rPr lang="en-US" dirty="0"/>
              <a:t>Maki, a 25-year-old software developer, works a 9-5 job to sustain her life. She holds a passion for renewable energy usage and concerns about the future of upcoming generations. Additionally, she aspires to make a difference by providing energy access to remote areas where people currently lack this essential resource.</a:t>
            </a:r>
          </a:p>
        </p:txBody>
      </p:sp>
    </p:spTree>
    <p:extLst>
      <p:ext uri="{BB962C8B-B14F-4D97-AF65-F5344CB8AC3E}">
        <p14:creationId xmlns:p14="http://schemas.microsoft.com/office/powerpoint/2010/main" val="152575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#4</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15722"/>
            <a:ext cx="1742400" cy="307777"/>
          </a:xfrm>
          <a:prstGeom prst="rect">
            <a:avLst/>
          </a:prstGeom>
          <a:noFill/>
        </p:spPr>
        <p:txBody>
          <a:bodyPr wrap="square" rtlCol="0">
            <a:spAutoFit/>
          </a:bodyPr>
          <a:lstStyle/>
          <a:p>
            <a:pPr algn="ctr"/>
            <a:r>
              <a:rPr lang="en-IN" dirty="0"/>
              <a:t>Nanami Igwe</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562218"/>
            <a:ext cx="1800000" cy="1199041"/>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37</a:t>
            </a:r>
          </a:p>
          <a:p>
            <a:pPr algn="ctr"/>
            <a:r>
              <a:rPr lang="en-IN" dirty="0"/>
              <a:t>Gender: Male</a:t>
            </a:r>
          </a:p>
          <a:p>
            <a:pPr algn="ctr"/>
            <a:r>
              <a:rPr lang="en-IN" dirty="0"/>
              <a:t>Occupation: Business owner</a:t>
            </a:r>
          </a:p>
          <a:p>
            <a:pPr algn="ctr"/>
            <a:r>
              <a:rPr lang="en-IN" dirty="0"/>
              <a:t>Education: BSc management</a:t>
            </a:r>
          </a:p>
          <a:p>
            <a:pPr algn="ctr"/>
            <a:r>
              <a:rPr lang="en-IN" dirty="0"/>
              <a:t>Birthplace: Nigeria</a:t>
            </a:r>
          </a:p>
          <a:p>
            <a:pPr algn="ctr"/>
            <a:r>
              <a:rPr lang="en-IN" dirty="0"/>
              <a:t>Location: Urban</a:t>
            </a:r>
          </a:p>
          <a:p>
            <a:pPr algn="ctr"/>
            <a:r>
              <a:rPr lang="en-IN" dirty="0"/>
              <a:t>Income: $21,000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2" y="1023057"/>
            <a:ext cx="6055200" cy="1169551"/>
          </a:xfrm>
          <a:prstGeom prst="rect">
            <a:avLst/>
          </a:prstGeom>
          <a:noFill/>
        </p:spPr>
        <p:txBody>
          <a:bodyPr wrap="square" rtlCol="0">
            <a:spAutoFit/>
          </a:bodyPr>
          <a:lstStyle/>
          <a:p>
            <a:r>
              <a:rPr lang="en-IN" b="1" dirty="0"/>
              <a:t>Goals:</a:t>
            </a:r>
            <a:endParaRPr lang="en-US" b="1" dirty="0"/>
          </a:p>
          <a:p>
            <a:r>
              <a:rPr lang="en-US" dirty="0"/>
              <a:t>Reduce his Business electricity cost</a:t>
            </a:r>
          </a:p>
          <a:p>
            <a:r>
              <a:rPr lang="en-US" dirty="0"/>
              <a:t>Generate additional income from surplus solar energy.</a:t>
            </a:r>
          </a:p>
          <a:p>
            <a:r>
              <a:rPr lang="en-US" dirty="0"/>
              <a:t>Gain competitive advantage by being leader in sustainability.</a:t>
            </a:r>
          </a:p>
          <a:p>
            <a:r>
              <a:rPr lang="en-US" dirty="0"/>
              <a:t>Contribute to a more sustainable future for Nigeria</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2062" y="2177540"/>
            <a:ext cx="6015601" cy="1169551"/>
          </a:xfrm>
          <a:prstGeom prst="rect">
            <a:avLst/>
          </a:prstGeom>
          <a:noFill/>
        </p:spPr>
        <p:txBody>
          <a:bodyPr wrap="square">
            <a:spAutoFit/>
          </a:bodyPr>
          <a:lstStyle/>
          <a:p>
            <a:r>
              <a:rPr lang="en-US" b="1" dirty="0"/>
              <a:t>Needs:</a:t>
            </a:r>
          </a:p>
          <a:p>
            <a:r>
              <a:rPr lang="en-US" dirty="0"/>
              <a:t>An app providing clear and transparent pricing for sharing solar power.</a:t>
            </a:r>
          </a:p>
          <a:p>
            <a:r>
              <a:rPr lang="en-US" dirty="0"/>
              <a:t>A platform with dependable customer support services.</a:t>
            </a:r>
          </a:p>
          <a:p>
            <a:r>
              <a:rPr lang="en-US" dirty="0"/>
              <a:t>An opportunity to actively participate in fostering a sustainable future for Nigeria.</a:t>
            </a:r>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386205"/>
            <a:ext cx="6015602" cy="1169551"/>
          </a:xfrm>
          <a:prstGeom prst="rect">
            <a:avLst/>
          </a:prstGeom>
          <a:noFill/>
        </p:spPr>
        <p:txBody>
          <a:bodyPr wrap="square" rtlCol="0">
            <a:spAutoFit/>
          </a:bodyPr>
          <a:lstStyle/>
          <a:p>
            <a:r>
              <a:rPr lang="en-US" b="1" dirty="0"/>
              <a:t>Bio:</a:t>
            </a:r>
          </a:p>
          <a:p>
            <a:r>
              <a:rPr lang="en-US" dirty="0"/>
              <a:t>Nanami, a 37-year-old businessman, aims to revolutionize his business through sustainable energy practices. He possesses an unwavering commitment to improving the lives of people in Nigeria. Aspiring to become a pioneer in utilizing sustainable energy practices.</a:t>
            </a:r>
          </a:p>
        </p:txBody>
      </p:sp>
    </p:spTree>
    <p:extLst>
      <p:ext uri="{BB962C8B-B14F-4D97-AF65-F5344CB8AC3E}">
        <p14:creationId xmlns:p14="http://schemas.microsoft.com/office/powerpoint/2010/main" val="3756579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#1</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Ryomen Thakkar is a farmer in India who dedicates himself day and night to cultivating crops for his livelihood. He faces challenges due to unreliable access to electricity and the rising costs of traditional fuel sources. As a result, his farm operations heavily rely on a steady Grid power supply for crucial irrigation pumps and machinery necessary for crop cultivation.</a:t>
            </a:r>
          </a:p>
          <a:p>
            <a:endParaRPr lang="en-US" dirty="0"/>
          </a:p>
          <a:p>
            <a:r>
              <a:rPr lang="en-US" dirty="0"/>
              <a:t>One day, while conversing with a fellow farmer, Ryomen discovers SunSync, an innovative app enabling the sharing of solar power among users. Intrigued, Ryomen decides to explore the app further. After researching it, he recognizes its potential to increase his crop yield through soil analytics and reduce expenses on grid and traditional power sources. Ryomen signs up as a user on the app and follows the instructions provided by the customer support team.</a:t>
            </a:r>
          </a:p>
          <a:p>
            <a:endParaRPr lang="en-US" dirty="0"/>
          </a:p>
          <a:p>
            <a:r>
              <a:rPr lang="en-US" dirty="0"/>
              <a:t>Within a short period, Ryomen notices significant lifestyle changes. His reliance on grid and traditional power diminishes as he accesses affordable shared solar power from various contributors across the region. Not only was the price reasonable, but he also received a consistent energy supply and valuable insights about soil analytics, resulting in increased yield and overall improvement in his farming operations.</a:t>
            </a:r>
            <a:endParaRPr lang="en-IN" dirty="0"/>
          </a:p>
        </p:txBody>
      </p:sp>
    </p:spTree>
    <p:extLst>
      <p:ext uri="{BB962C8B-B14F-4D97-AF65-F5344CB8AC3E}">
        <p14:creationId xmlns:p14="http://schemas.microsoft.com/office/powerpoint/2010/main" val="1536759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#2</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Gojo </a:t>
            </a:r>
            <a:r>
              <a:rPr lang="en-IN" dirty="0"/>
              <a:t>Adebayo</a:t>
            </a:r>
            <a:r>
              <a:rPr lang="en-US" dirty="0"/>
              <a:t>, a farmland manager residing in Nigeria, oversees extensive agricultural lands across different neighborhoods dedicated to cultivating various crops. His primary focus is ensuring consistent and efficient crop yields, relying heavily on necessary irrigation and machinery that require a reliable power supply.</a:t>
            </a:r>
          </a:p>
          <a:p>
            <a:endParaRPr lang="en-US" dirty="0"/>
          </a:p>
          <a:p>
            <a:r>
              <a:rPr lang="en-US" dirty="0"/>
              <a:t>One day, while scrolling through social media, Gojo discovers SunSync, an app enabling the sharing of solar power among users. Intrigued by the concept, Gojo installs the app to learn more.</a:t>
            </a:r>
          </a:p>
          <a:p>
            <a:endParaRPr lang="en-US" dirty="0"/>
          </a:p>
          <a:p>
            <a:r>
              <a:rPr lang="en-US" dirty="0"/>
              <a:t>After researching SunSync’s features, Gojo realizes the app's potential to revolutionize his farmland operations by using solar energy to power irrigation and machinery, reducing dependence on unreliable grid power. He registers as a contributor and seeks assistance from customer support. </a:t>
            </a:r>
          </a:p>
          <a:p>
            <a:endParaRPr lang="en-US" dirty="0"/>
          </a:p>
          <a:p>
            <a:r>
              <a:rPr lang="en-US" dirty="0"/>
              <a:t>Implementing SunSync, Gojo installs solar panels across his farmlands, connecting them through the app. This step significantly reduces his farmland's electricity bills, providing cost-effective power across all agricultural sites. Moreover, the consistent power supply results and the accurate analytics in the app resulted in enhanced crop yields.</a:t>
            </a:r>
            <a:endParaRPr lang="en-IN" dirty="0"/>
          </a:p>
        </p:txBody>
      </p:sp>
    </p:spTree>
    <p:extLst>
      <p:ext uri="{BB962C8B-B14F-4D97-AF65-F5344CB8AC3E}">
        <p14:creationId xmlns:p14="http://schemas.microsoft.com/office/powerpoint/2010/main" val="205982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#3</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970318"/>
          </a:xfrm>
          <a:prstGeom prst="rect">
            <a:avLst/>
          </a:prstGeom>
          <a:noFill/>
        </p:spPr>
        <p:txBody>
          <a:bodyPr wrap="square" rtlCol="0">
            <a:spAutoFit/>
          </a:bodyPr>
          <a:lstStyle/>
          <a:p>
            <a:r>
              <a:rPr lang="en-US" dirty="0"/>
              <a:t>Maki Sharma, a 25-year-old software developer residing in an urban area of India, maintains a busy schedule filled with coding, attending meetings, and collaborating remotely with her team. She holds a strong enthusiasm for cultivating plants and contributing to environmental sustainability by actively participating in sustainable initiatives.</a:t>
            </a:r>
          </a:p>
          <a:p>
            <a:endParaRPr lang="en-US" dirty="0"/>
          </a:p>
          <a:p>
            <a:r>
              <a:rPr lang="en-US" dirty="0"/>
              <a:t>Residing in the heart of the city, Maki doesn't face frequent power cuts but worries about her escalating electricity bills. As an advocate for sustainable energy and the environment, she desires to switch to eco-friendly energy alternatives and contribute to helping those still lacking access to reliable energy.</a:t>
            </a:r>
          </a:p>
          <a:p>
            <a:endParaRPr lang="en-US" dirty="0"/>
          </a:p>
          <a:p>
            <a:r>
              <a:rPr lang="en-US" dirty="0"/>
              <a:t>While browsing online tech forums one day, Maki discovers SunSync, a revolutionary app facilitating solar energy sharing. Intrigued by its concept, she thoroughly explores the app and promptly registers as a Contributor. </a:t>
            </a:r>
          </a:p>
          <a:p>
            <a:endParaRPr lang="en-US" dirty="0"/>
          </a:p>
          <a:p>
            <a:r>
              <a:rPr lang="en-US" dirty="0"/>
              <a:t>Following to the app's contributor guidelines, Maki installs solar panels and links them to the app. Soon after, she observes substantial changes. Not only does she witness a noticeable reduction in her electricity bills, but she also notices that the soil analytics feature of the app contributes to the healthy growth of her plants. Moreover, being part of a community that shares energy with those lacking consistent access to power gives her a sense of fulfillment.</a:t>
            </a:r>
            <a:endParaRPr lang="en-IN" dirty="0"/>
          </a:p>
        </p:txBody>
      </p:sp>
    </p:spTree>
    <p:extLst>
      <p:ext uri="{BB962C8B-B14F-4D97-AF65-F5344CB8AC3E}">
        <p14:creationId xmlns:p14="http://schemas.microsoft.com/office/powerpoint/2010/main" val="1160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#4</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323987"/>
          </a:xfrm>
          <a:prstGeom prst="rect">
            <a:avLst/>
          </a:prstGeom>
          <a:noFill/>
        </p:spPr>
        <p:txBody>
          <a:bodyPr wrap="square" rtlCol="0">
            <a:spAutoFit/>
          </a:bodyPr>
          <a:lstStyle/>
          <a:p>
            <a:r>
              <a:rPr lang="en-US" dirty="0"/>
              <a:t>Nanami Igwe, a seasoned businessman residing in Nigeria, Struggling with increasing energy expenses and pressure to embrace sustainable practices. While his manufacturing company thrives, its heavy reliance on grid power renders it susceptible to frequent power cuts and exorbitant electricity bills.</a:t>
            </a:r>
          </a:p>
          <a:p>
            <a:endParaRPr lang="en-US" dirty="0"/>
          </a:p>
          <a:p>
            <a:r>
              <a:rPr lang="en-US" dirty="0"/>
              <a:t>One day, Nanami stumbles upon a news article about SunSync, an app facilitating the sharing of excess solar power among users. Intrigued, Nanami decides to register for the Contributors group within the app, keen to learn more and actively participate.</a:t>
            </a:r>
          </a:p>
          <a:p>
            <a:endParaRPr lang="en-US" dirty="0"/>
          </a:p>
          <a:p>
            <a:r>
              <a:rPr lang="en-US" dirty="0"/>
              <a:t>After diving into SunSync's features, Nanami becomes convinced that the app aligns with his goals. He proceeds to install solar panels on his facilities and integrates them with the app.</a:t>
            </a:r>
          </a:p>
          <a:p>
            <a:endParaRPr lang="en-US" dirty="0"/>
          </a:p>
          <a:p>
            <a:r>
              <a:rPr lang="en-US" dirty="0"/>
              <a:t>Within weeks, Nanami experiences the app's benefits firsthand. His energy expenses drastically reduce, and the company's dependence on the grid diminishes. Moreover, Nanami begins to earn passive income by sharing surplus solar power with others.</a:t>
            </a:r>
          </a:p>
          <a:p>
            <a:endParaRPr lang="en-IN" dirty="0"/>
          </a:p>
        </p:txBody>
      </p:sp>
    </p:spTree>
    <p:extLst>
      <p:ext uri="{BB962C8B-B14F-4D97-AF65-F5344CB8AC3E}">
        <p14:creationId xmlns:p14="http://schemas.microsoft.com/office/powerpoint/2010/main" val="376714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830840"/>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Flow, Architecture Diagrams, Sketches, Wireframes, Prototypes, and Mockups</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descr="A white line drawing of a folder&#10;&#10;Description automatically generated">
            <a:extLst>
              <a:ext uri="{FF2B5EF4-FFF2-40B4-BE49-F238E27FC236}">
                <a16:creationId xmlns:a16="http://schemas.microsoft.com/office/drawing/2014/main" id="{697A8C66-C53B-313A-59A3-0D8930EFAC0C}"/>
              </a:ext>
            </a:extLst>
          </p:cNvPr>
          <p:cNvPicPr>
            <a:picLocks noChangeAspect="1"/>
          </p:cNvPicPr>
          <p:nvPr/>
        </p:nvPicPr>
        <p:blipFill>
          <a:blip r:embed="rId3"/>
          <a:stretch>
            <a:fillRect/>
          </a:stretch>
        </p:blipFill>
        <p:spPr>
          <a:xfrm>
            <a:off x="1061972" y="864352"/>
            <a:ext cx="1241996" cy="1241996"/>
          </a:xfrm>
          <a:prstGeom prst="rect">
            <a:avLst/>
          </a:prstGeom>
        </p:spPr>
      </p:pic>
    </p:spTree>
    <p:extLst>
      <p:ext uri="{BB962C8B-B14F-4D97-AF65-F5344CB8AC3E}">
        <p14:creationId xmlns:p14="http://schemas.microsoft.com/office/powerpoint/2010/main" val="225369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Poster, Team, Work and Group Management</a:t>
            </a:r>
            <a:endParaRPr i="1" dirty="0">
              <a:solidFill>
                <a:schemeClr val="dk2"/>
              </a:solidFill>
            </a:endParaRPr>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Picture 4" descr="A clipboard with a pen and check marks&#10;&#10;Description automatically generated">
            <a:extLst>
              <a:ext uri="{FF2B5EF4-FFF2-40B4-BE49-F238E27FC236}">
                <a16:creationId xmlns:a16="http://schemas.microsoft.com/office/drawing/2014/main" id="{0DAC3B39-FA16-61F6-6B4D-46862097AD52}"/>
              </a:ext>
            </a:extLst>
          </p:cNvPr>
          <p:cNvPicPr>
            <a:picLocks noChangeAspect="1"/>
          </p:cNvPicPr>
          <p:nvPr/>
        </p:nvPicPr>
        <p:blipFill>
          <a:blip r:embed="rId3"/>
          <a:stretch>
            <a:fillRect/>
          </a:stretch>
        </p:blipFill>
        <p:spPr>
          <a:xfrm>
            <a:off x="1151470" y="844553"/>
            <a:ext cx="1242000" cy="1242000"/>
          </a:xfrm>
          <a:prstGeom prst="rect">
            <a:avLst/>
          </a:prstGeom>
        </p:spPr>
      </p:pic>
    </p:spTree>
    <p:extLst>
      <p:ext uri="{BB962C8B-B14F-4D97-AF65-F5344CB8AC3E}">
        <p14:creationId xmlns:p14="http://schemas.microsoft.com/office/powerpoint/2010/main" val="33250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INITIAL POSTER AND POSTER RESEARCH</a:t>
            </a:r>
          </a:p>
        </p:txBody>
      </p:sp>
      <p:pic>
        <p:nvPicPr>
          <p:cNvPr id="3" name="Picture 2" descr="A screenshot of a phone&#10;&#10;Description automatically generated">
            <a:extLst>
              <a:ext uri="{FF2B5EF4-FFF2-40B4-BE49-F238E27FC236}">
                <a16:creationId xmlns:a16="http://schemas.microsoft.com/office/drawing/2014/main" id="{69B1AB1E-E252-BC76-B019-6B1609E541DB}"/>
              </a:ext>
            </a:extLst>
          </p:cNvPr>
          <p:cNvPicPr>
            <a:picLocks noChangeAspect="1"/>
          </p:cNvPicPr>
          <p:nvPr/>
        </p:nvPicPr>
        <p:blipFill>
          <a:blip r:embed="rId3"/>
          <a:stretch>
            <a:fillRect/>
          </a:stretch>
        </p:blipFill>
        <p:spPr>
          <a:xfrm>
            <a:off x="11312" y="347128"/>
            <a:ext cx="5976207" cy="4224871"/>
          </a:xfrm>
          <a:prstGeom prst="rect">
            <a:avLst/>
          </a:prstGeom>
        </p:spPr>
      </p:pic>
      <p:pic>
        <p:nvPicPr>
          <p:cNvPr id="5" name="Picture 4" descr="A paper with a drawing on it&#10;&#10;Description automatically generated">
            <a:extLst>
              <a:ext uri="{FF2B5EF4-FFF2-40B4-BE49-F238E27FC236}">
                <a16:creationId xmlns:a16="http://schemas.microsoft.com/office/drawing/2014/main" id="{6140D6C2-818B-67D9-C298-153B679E2546}"/>
              </a:ext>
            </a:extLst>
          </p:cNvPr>
          <p:cNvPicPr>
            <a:picLocks noChangeAspect="1"/>
          </p:cNvPicPr>
          <p:nvPr/>
        </p:nvPicPr>
        <p:blipFill rotWithShape="1">
          <a:blip r:embed="rId4"/>
          <a:srcRect t="15966" b="25762"/>
          <a:stretch/>
        </p:blipFill>
        <p:spPr>
          <a:xfrm>
            <a:off x="5987519" y="821267"/>
            <a:ext cx="3146437" cy="2444639"/>
          </a:xfrm>
          <a:prstGeom prst="rect">
            <a:avLst/>
          </a:prstGeom>
        </p:spPr>
      </p:pic>
      <p:sp>
        <p:nvSpPr>
          <p:cNvPr id="6" name="TextBox 5">
            <a:extLst>
              <a:ext uri="{FF2B5EF4-FFF2-40B4-BE49-F238E27FC236}">
                <a16:creationId xmlns:a16="http://schemas.microsoft.com/office/drawing/2014/main" id="{39DE8293-3B5E-783B-95F4-776B00E8D8BF}"/>
              </a:ext>
            </a:extLst>
          </p:cNvPr>
          <p:cNvSpPr txBox="1"/>
          <p:nvPr/>
        </p:nvSpPr>
        <p:spPr>
          <a:xfrm>
            <a:off x="5987519" y="3278134"/>
            <a:ext cx="3145169" cy="1815882"/>
          </a:xfrm>
          <a:prstGeom prst="rect">
            <a:avLst/>
          </a:prstGeom>
          <a:noFill/>
        </p:spPr>
        <p:txBody>
          <a:bodyPr wrap="square" rtlCol="0">
            <a:spAutoFit/>
          </a:bodyPr>
          <a:lstStyle/>
          <a:p>
            <a:r>
              <a:rPr lang="en-GB" dirty="0"/>
              <a:t>Initially we thought of making the poster with separate modules in the phone screen which are further extended in the dark theme. But data representation was not optimal so we drafted an idea with pen and paper and then used that design which is in the next slide</a:t>
            </a:r>
          </a:p>
        </p:txBody>
      </p:sp>
    </p:spTree>
    <p:extLst>
      <p:ext uri="{BB962C8B-B14F-4D97-AF65-F5344CB8AC3E}">
        <p14:creationId xmlns:p14="http://schemas.microsoft.com/office/powerpoint/2010/main" val="2285290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922864" y="334900"/>
            <a:ext cx="7252373" cy="4602467"/>
          </a:xfrm>
          <a:prstGeom prst="rect">
            <a:avLst/>
          </a:prstGeom>
        </p:spPr>
      </p:pic>
      <p:sp>
        <p:nvSpPr>
          <p:cNvPr id="3" name="TextBox 2">
            <a:extLst>
              <a:ext uri="{FF2B5EF4-FFF2-40B4-BE49-F238E27FC236}">
                <a16:creationId xmlns:a16="http://schemas.microsoft.com/office/drawing/2014/main" id="{32E97320-8BED-D18B-04F5-70132AFABA44}"/>
              </a:ext>
            </a:extLst>
          </p:cNvPr>
          <p:cNvSpPr txBox="1"/>
          <p:nvPr/>
        </p:nvSpPr>
        <p:spPr>
          <a:xfrm>
            <a:off x="7315210" y="4936068"/>
            <a:ext cx="1962397" cy="261610"/>
          </a:xfrm>
          <a:prstGeom prst="rect">
            <a:avLst/>
          </a:prstGeom>
          <a:noFill/>
        </p:spPr>
        <p:txBody>
          <a:bodyPr wrap="none" rtlCol="0">
            <a:spAutoFit/>
          </a:bodyPr>
          <a:lstStyle/>
          <a:p>
            <a:r>
              <a:rPr lang="en-GB" sz="1100" dirty="0"/>
              <a:t>Full-size poster: </a:t>
            </a:r>
            <a:r>
              <a:rPr lang="en-GB" sz="1100" dirty="0">
                <a:hlinkClick r:id="rId4"/>
              </a:rPr>
              <a:t>Poster Link</a:t>
            </a:r>
            <a:r>
              <a:rPr lang="en-GB" sz="1100" dirty="0"/>
              <a:t> </a:t>
            </a:r>
          </a:p>
        </p:txBody>
      </p:sp>
    </p:spTree>
    <p:extLst>
      <p:ext uri="{BB962C8B-B14F-4D97-AF65-F5344CB8AC3E}">
        <p14:creationId xmlns:p14="http://schemas.microsoft.com/office/powerpoint/2010/main" val="35766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 STYLEGUIDE</a:t>
            </a:r>
          </a:p>
        </p:txBody>
      </p:sp>
      <p:pic>
        <p:nvPicPr>
          <p:cNvPr id="3" name="Picture 2" descr="A black and white poster with text&#10;&#10;Description automatically generated">
            <a:extLst>
              <a:ext uri="{FF2B5EF4-FFF2-40B4-BE49-F238E27FC236}">
                <a16:creationId xmlns:a16="http://schemas.microsoft.com/office/drawing/2014/main" id="{4BC31876-5CD9-7A9B-AD4F-AAB3BC7CCF42}"/>
              </a:ext>
            </a:extLst>
          </p:cNvPr>
          <p:cNvPicPr>
            <a:picLocks noChangeAspect="1"/>
          </p:cNvPicPr>
          <p:nvPr/>
        </p:nvPicPr>
        <p:blipFill>
          <a:blip r:embed="rId3"/>
          <a:stretch>
            <a:fillRect/>
          </a:stretch>
        </p:blipFill>
        <p:spPr>
          <a:xfrm>
            <a:off x="270936" y="338665"/>
            <a:ext cx="8517466" cy="4791075"/>
          </a:xfrm>
          <a:prstGeom prst="rect">
            <a:avLst/>
          </a:prstGeom>
        </p:spPr>
      </p:pic>
    </p:spTree>
    <p:extLst>
      <p:ext uri="{BB962C8B-B14F-4D97-AF65-F5344CB8AC3E}">
        <p14:creationId xmlns:p14="http://schemas.microsoft.com/office/powerpoint/2010/main" val="2495351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Poster Design Review</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feedback received during the exhibition from both the professor and peers highlighted several positive aspects of the poster. They appreciated the eye-catching and well-organized card layout, noting that it effectively captured attention. The use of modern design practices was acknowledged as a strong point, contributing to the overall aesthetic appeal. However, a notable critique was directed towards the text size on the poster, with concerns raised about its potential impact on readability. The suggestion was made that smaller text might lead to a loss of interest among viewers. Additionally, there was feedback regarding the need for more efficient utilization of space within the poster, presenting an opportunity for improvement in the overall layout.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6957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Oseni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a:blip r:embed="rId6"/>
          <a:srcRect t="28012" b="28012"/>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Vedant </a:t>
            </a:r>
            <a:r>
              <a:rPr lang="en-IN" dirty="0">
                <a:solidFill>
                  <a:schemeClr val="dk2"/>
                </a:solidFill>
              </a:rPr>
              <a:t>Parab</a:t>
            </a: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descr="Young man at the park"/>
          <p:cNvPicPr preferRelativeResize="0"/>
          <p:nvPr/>
        </p:nvPicPr>
        <p:blipFill>
          <a:blip r:embed="rId3"/>
          <a:srcRect l="14977" r="14977"/>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13349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Vedant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 </a:t>
            </a:r>
            <a:r>
              <a:rPr lang="en" dirty="0">
                <a:solidFill>
                  <a:schemeClr val="dk2"/>
                </a:solidFill>
              </a:rPr>
              <a:t>List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8722" y="999162"/>
            <a:ext cx="8597348"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285750" indent="-285750" algn="l">
              <a:buClr>
                <a:schemeClr val="dk1"/>
              </a:buClr>
              <a:buSzPts val="1100"/>
              <a:buFont typeface="Arial" panose="020B0604020202020204" pitchFamily="34" charset="0"/>
              <a:buChar char="•"/>
            </a:pPr>
            <a:r>
              <a:rPr lang="en-IN" dirty="0"/>
              <a:t>Poster Link : </a:t>
            </a:r>
            <a:r>
              <a:rPr lang="en-IN" dirty="0">
                <a:hlinkClick r:id="rId3"/>
              </a:rPr>
              <a:t>https://github.com/Durgnan/HCI-Design-Challenge/blob/master/Poster_Group29.pdf</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err="1"/>
              <a:t>Github</a:t>
            </a:r>
            <a:r>
              <a:rPr lang="en-IN" dirty="0"/>
              <a:t> Repo Link: </a:t>
            </a:r>
            <a:r>
              <a:rPr lang="en-IN" dirty="0">
                <a:hlinkClick r:id="rId4"/>
              </a:rPr>
              <a:t>https://github.com/Durgnan/HCI-Design-Challenge</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Miro Link: </a:t>
            </a:r>
            <a:r>
              <a:rPr lang="en-IN" dirty="0">
                <a:hlinkClick r:id="rId5"/>
              </a:rPr>
              <a:t>https://miro.com/app/board/uXjVNTDfrpo=/?share_link_id=263768480081</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Figma Link: </a:t>
            </a:r>
            <a:r>
              <a:rPr lang="en-IN" dirty="0">
                <a:hlinkClick r:id="rId6"/>
              </a:rPr>
              <a:t>https://www.figma.com/file/YhKZ5LF2XnbotgVpVQ4H3q/HCI-Project?type=design&amp;node-id=0%3A1&amp;mode=design&amp;t=XsImr00raZrUR1bO-1</a:t>
            </a:r>
            <a:endParaRPr lang="en-IN" dirty="0"/>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r>
              <a:rPr lang="en-IN" dirty="0"/>
              <a:t>Trello: </a:t>
            </a:r>
            <a:r>
              <a:rPr lang="en-IN" dirty="0">
                <a:hlinkClick r:id="rId7"/>
              </a:rPr>
              <a:t>https://trello.com/invite/b/qM78iMAf/ATTIbc746927ea16d5207e4f71d1fe03ff8b2D52B4EB/hci-design-challenge</a:t>
            </a:r>
            <a:endParaRPr lang="en-IN" dirty="0"/>
          </a:p>
          <a:p>
            <a:pPr marL="285750" indent="-285750" algn="l">
              <a:buClr>
                <a:schemeClr val="dk1"/>
              </a:buClr>
              <a:buSzPts val="1100"/>
              <a:buFont typeface="Arial" panose="020B0604020202020204" pitchFamily="34" charset="0"/>
              <a:buChar char="•"/>
            </a:pPr>
            <a:endParaRPr lang="en-IN" dirty="0"/>
          </a:p>
        </p:txBody>
      </p:sp>
      <p:cxnSp>
        <p:nvCxnSpPr>
          <p:cNvPr id="2" name="Google Shape;740;p41">
            <a:extLst>
              <a:ext uri="{FF2B5EF4-FFF2-40B4-BE49-F238E27FC236}">
                <a16:creationId xmlns:a16="http://schemas.microsoft.com/office/drawing/2014/main" id="{8D1EBAE1-9886-7545-310B-8197442EF3F8}"/>
              </a:ext>
            </a:extLst>
          </p:cNvPr>
          <p:cNvCxnSpPr/>
          <p:nvPr/>
        </p:nvCxnSpPr>
        <p:spPr>
          <a:xfrm>
            <a:off x="2335200" y="963625"/>
            <a:ext cx="4473600" cy="0"/>
          </a:xfrm>
          <a:prstGeom prst="straightConnector1">
            <a:avLst/>
          </a:prstGeom>
          <a:noFill/>
          <a:ln w="19050" cap="flat" cmpd="sng">
            <a:solidFill>
              <a:srgbClr val="376D00"/>
            </a:solidFill>
            <a:prstDash val="solid"/>
            <a:round/>
            <a:headEnd type="none" w="med" len="med"/>
            <a:tailEnd type="none" w="med" len="med"/>
          </a:ln>
        </p:spPr>
      </p:cxnSp>
    </p:spTree>
    <p:extLst>
      <p:ext uri="{BB962C8B-B14F-4D97-AF65-F5344CB8AC3E}">
        <p14:creationId xmlns:p14="http://schemas.microsoft.com/office/powerpoint/2010/main" val="102628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9427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236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374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https://www.enlightensolar.energy/</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21253</TotalTime>
  <Words>4771</Words>
  <Application>Microsoft Macintosh PowerPoint</Application>
  <PresentationFormat>On-screen Show (16:9)</PresentationFormat>
  <Paragraphs>323</Paragraphs>
  <Slides>49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Abril Fatface</vt:lpstr>
      <vt:lpstr>Playfair Display</vt:lpstr>
      <vt:lpstr>Arial</vt:lpstr>
      <vt:lpstr>Anaheim</vt:lpstr>
      <vt:lpstr>Arimo</vt:lpstr>
      <vt:lpstr>Roboto</vt:lpstr>
      <vt:lpstr>Audiowide</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Understanding Users</vt:lpstr>
      <vt:lpstr>Understanding Users</vt:lpstr>
      <vt:lpstr>Auto Ethnography</vt:lpstr>
      <vt:lpstr>Auto Ethnography cont.</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Personas #1</vt:lpstr>
      <vt:lpstr>Personas #2</vt:lpstr>
      <vt:lpstr>Personas #3</vt:lpstr>
      <vt:lpstr>Personas #4</vt:lpstr>
      <vt:lpstr>Scenarios #1</vt:lpstr>
      <vt:lpstr>Scenarios #2</vt:lpstr>
      <vt:lpstr>Scenarios #3</vt:lpstr>
      <vt:lpstr>Scenarios #4</vt:lpstr>
      <vt:lpstr>PHASE 3  Flow, Architecture Diagrams, Sketches, Wireframes, Prototypes, and Mockups</vt:lpstr>
      <vt:lpstr>PHASE 4 Poster, Team, Work and Group Management</vt:lpstr>
      <vt:lpstr>PowerPoint Presentation</vt:lpstr>
      <vt:lpstr>PowerPoint Presentation</vt:lpstr>
      <vt:lpstr>PowerPoint Presentation</vt:lpstr>
      <vt:lpstr>Poster Design Review</vt:lpstr>
      <vt:lpstr>Durgesh Nandan</vt:lpstr>
      <vt:lpstr>OUR TEAM</vt:lpstr>
      <vt:lpstr>Division Of Work</vt:lpstr>
      <vt:lpstr>Group Work Management</vt:lpstr>
      <vt:lpstr>Resources List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20</cp:revision>
  <dcterms:modified xsi:type="dcterms:W3CDTF">2023-12-08T11:38:41Z</dcterms:modified>
</cp:coreProperties>
</file>